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FC80CA"/>
    <a:srgbClr val="E6F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20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2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63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627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3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4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25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98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73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16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79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5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22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15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42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87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86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210AD0-9C1D-4534-985C-C4F55A133272}" type="datetimeFigureOut">
              <a:rPr lang="ru-RU" smtClean="0"/>
              <a:t>01.06.2022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9AAA62-23A2-4B3A-8B18-99160586B7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188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uchebnik.mos.ru/material_view/atomic_objects/9827000?menuReferrer=catalog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chebnik.mos.ru/system/atomic_objects/files/001/588/875/transcoded/2_Minute_Countdown_Timer_-_YouTube_(480p)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10%20-%202%20&#1082;&#1083;&#1072;&#1089;&#1089;&#1099;%20&#1055;&#1086;&#1083;&#1077;&#1079;&#1085;&#1099;&#1077;%20&#1057;&#1089;&#1099;&#1083;&#1082;&#1080;%20&#1052;&#1069;&#1064;.docx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6359" y="3843867"/>
            <a:ext cx="7020910" cy="2514892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   </a:t>
            </a:r>
            <a:r>
              <a:rPr lang="en-US" b="1" dirty="0" smtClean="0">
                <a:solidFill>
                  <a:schemeClr val="accent1"/>
                </a:solidFill>
                <a:effectLst/>
                <a:latin typeface="Algerian" panose="04020705040A02060702" pitchFamily="82" charset="0"/>
              </a:rPr>
              <a:t>A Revision Game Lesson For 3</a:t>
            </a:r>
            <a:r>
              <a:rPr lang="en-US" b="1" baseline="30000" dirty="0" smtClean="0">
                <a:solidFill>
                  <a:schemeClr val="accent1"/>
                </a:solidFill>
                <a:effectLst/>
                <a:latin typeface="Algerian" panose="04020705040A02060702" pitchFamily="82" charset="0"/>
              </a:rPr>
              <a:t>rd</a:t>
            </a:r>
            <a:r>
              <a:rPr lang="en-US" b="1" dirty="0" smtClean="0">
                <a:solidFill>
                  <a:schemeClr val="accent1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effectLst/>
                <a:latin typeface="Algerian" panose="04020705040A02060702" pitchFamily="82" charset="0"/>
              </a:rPr>
              <a:t>Grades</a:t>
            </a:r>
            <a:endParaRPr lang="ru-RU" b="1" dirty="0" smtClean="0">
              <a:solidFill>
                <a:schemeClr val="accent1"/>
              </a:solidFill>
              <a:effectLst/>
              <a:latin typeface="Algerian" panose="04020705040A02060702" pitchFamily="82" charset="0"/>
            </a:endParaRPr>
          </a:p>
          <a:p>
            <a:pPr algn="ctr"/>
            <a:r>
              <a:rPr lang="ru-RU" sz="17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Итоговый урок-соревнование в 3х классах</a:t>
            </a:r>
          </a:p>
          <a:p>
            <a:pPr algn="ctr"/>
            <a:r>
              <a:rPr lang="ru-RU" sz="17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УМК </a:t>
            </a:r>
            <a:r>
              <a:rPr lang="en-US" sz="17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Spotlight 3</a:t>
            </a:r>
            <a:endParaRPr lang="ru-RU" sz="1700" b="1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endParaRPr lang="ru-RU" sz="1700" b="1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endParaRPr lang="en-US" sz="1700" b="1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Презентация выполнена учителем английского языка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МАОУ «Гимназия №141» </a:t>
            </a:r>
            <a:r>
              <a:rPr lang="ru-RU" sz="1400" b="1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г.Казани</a:t>
            </a:r>
            <a:r>
              <a:rPr lang="ru-RU" sz="1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1400" b="1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Халиковой</a:t>
            </a:r>
            <a:r>
              <a:rPr lang="ru-RU" sz="1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Э.Н.</a:t>
            </a:r>
            <a:endParaRPr lang="ru-RU" sz="1400" b="1" dirty="0">
              <a:solidFill>
                <a:schemeClr val="accent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5545" y="1019504"/>
            <a:ext cx="7577958" cy="136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Algerian" panose="04020705040A02060702" pitchFamily="82" charset="0"/>
              </a:rPr>
              <a:t>STAR HOUR</a:t>
            </a:r>
            <a:endParaRPr lang="ru-RU" sz="7200" b="1" cap="none" spc="0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5701861" y="4858990"/>
            <a:ext cx="672663" cy="648723"/>
          </a:xfrm>
          <a:prstGeom prst="irregularSeal1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1128549" y="996587"/>
            <a:ext cx="914400" cy="914400"/>
          </a:xfrm>
          <a:prstGeom prst="star7">
            <a:avLst/>
          </a:prstGeom>
          <a:solidFill>
            <a:srgbClr val="552579"/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6-конечная звезда 6"/>
          <p:cNvSpPr/>
          <p:nvPr/>
        </p:nvSpPr>
        <p:spPr>
          <a:xfrm>
            <a:off x="8791903" y="5526763"/>
            <a:ext cx="914400" cy="914400"/>
          </a:xfrm>
          <a:prstGeom prst="star6">
            <a:avLst/>
          </a:prstGeom>
          <a:solidFill>
            <a:srgbClr val="00B05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12-конечная звезда 7"/>
          <p:cNvSpPr/>
          <p:nvPr/>
        </p:nvSpPr>
        <p:spPr>
          <a:xfrm>
            <a:off x="2201916" y="5507713"/>
            <a:ext cx="914400" cy="914400"/>
          </a:xfrm>
          <a:prstGeom prst="star12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>
                <a:lumMod val="75000"/>
                <a:lumOff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10-конечная звезда 8"/>
          <p:cNvSpPr/>
          <p:nvPr/>
        </p:nvSpPr>
        <p:spPr>
          <a:xfrm>
            <a:off x="10243643" y="3661396"/>
            <a:ext cx="914400" cy="914400"/>
          </a:xfrm>
          <a:prstGeom prst="star10">
            <a:avLst/>
          </a:prstGeom>
          <a:solidFill>
            <a:schemeClr val="accent5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8-конечная звезда 9"/>
          <p:cNvSpPr/>
          <p:nvPr/>
        </p:nvSpPr>
        <p:spPr>
          <a:xfrm>
            <a:off x="1107529" y="3386667"/>
            <a:ext cx="914400" cy="914400"/>
          </a:xfrm>
          <a:prstGeom prst="star8">
            <a:avLst/>
          </a:prstGeom>
          <a:solidFill>
            <a:srgbClr val="E6F707"/>
          </a:solidFill>
          <a:ln w="28575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5917324" y="1979157"/>
            <a:ext cx="914400" cy="914400"/>
          </a:xfrm>
          <a:prstGeom prst="star4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32-конечная звезда 11"/>
          <p:cNvSpPr/>
          <p:nvPr/>
        </p:nvSpPr>
        <p:spPr>
          <a:xfrm>
            <a:off x="10248899" y="788276"/>
            <a:ext cx="914400" cy="914400"/>
          </a:xfrm>
          <a:prstGeom prst="star32">
            <a:avLst/>
          </a:prstGeom>
          <a:solidFill>
            <a:srgbClr val="FC80CA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20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0942"/>
            <a:ext cx="10672046" cy="10981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7. Конкурс №7 - Аудирование. «Угадай имя персонажа!» - «</a:t>
            </a:r>
            <a:r>
              <a:rPr lang="en-US" sz="2800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Guess the Character</a:t>
            </a:r>
            <a:r>
              <a:rPr lang="ru-RU" sz="2800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!»</a:t>
            </a:r>
            <a:br>
              <a:rPr lang="ru-RU" sz="2800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2800" b="1" cap="none" spc="50" dirty="0">
              <a:ln w="0">
                <a:solidFill>
                  <a:schemeClr val="accent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863" y="837215"/>
            <a:ext cx="1578929" cy="2202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545" y="1191555"/>
            <a:ext cx="2466975" cy="1847850"/>
          </a:xfrm>
          <a:prstGeom prst="ellipse">
            <a:avLst/>
          </a:prstGeom>
          <a:ln w="63500" cap="rnd">
            <a:solidFill>
              <a:schemeClr val="accent4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59" y="4841539"/>
            <a:ext cx="1730922" cy="1730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84" y="2233037"/>
            <a:ext cx="1505443" cy="2150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47" y="1080022"/>
            <a:ext cx="1289406" cy="18420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30869" y="1629104"/>
            <a:ext cx="40780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1.Little Red	a) Fish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2.Dereza	b) Girl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3. Masha and	c) Princess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4. Humpbacked	d) Riding Hood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5. Snow</a:t>
            </a:r>
            <a:r>
              <a:rPr lang="ru-RU" b="1" dirty="0" smtClean="0">
                <a:solidFill>
                  <a:schemeClr val="accent1"/>
                </a:solidFill>
              </a:rPr>
              <a:t>   </a:t>
            </a:r>
            <a:r>
              <a:rPr lang="en-US" b="1" dirty="0" smtClean="0">
                <a:solidFill>
                  <a:schemeClr val="accent1"/>
                </a:solidFill>
              </a:rPr>
              <a:t>	e) Goat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6. Frog	</a:t>
            </a:r>
            <a:r>
              <a:rPr lang="ru-RU" b="1" dirty="0" smtClean="0">
                <a:solidFill>
                  <a:schemeClr val="accent1"/>
                </a:solidFill>
              </a:rPr>
              <a:t>               </a:t>
            </a:r>
            <a:r>
              <a:rPr lang="en-US" b="1" dirty="0" smtClean="0">
                <a:solidFill>
                  <a:schemeClr val="accent1"/>
                </a:solidFill>
              </a:rPr>
              <a:t>f) the Bear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7. Golden	g) Horse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89" y="2474329"/>
            <a:ext cx="1527472" cy="1909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45" y="4276682"/>
            <a:ext cx="2207564" cy="2049881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30" y="3163427"/>
            <a:ext cx="1434459" cy="1983805"/>
          </a:xfrm>
          <a:prstGeom prst="rect">
            <a:avLst/>
          </a:prstGeom>
          <a:ln w="5715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9" y="4934567"/>
            <a:ext cx="2692807" cy="19234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39939" r="6471"/>
          <a:stretch/>
        </p:blipFill>
        <p:spPr>
          <a:xfrm>
            <a:off x="7512960" y="4785155"/>
            <a:ext cx="1874330" cy="15862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665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46842"/>
            <a:ext cx="10878523" cy="1702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8. Конкурс №8 Чтение, Словарный запас и Грамматика. </a:t>
            </a:r>
            <a:r>
              <a:rPr lang="en-US" sz="30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</a:t>
            </a:r>
            <a:r>
              <a:rPr lang="ru-RU" sz="30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Собери</a:t>
            </a:r>
            <a:r>
              <a:rPr lang="en-US" sz="30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30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прочитай и переведи сказку </a:t>
            </a:r>
            <a:r>
              <a:rPr lang="en-US" sz="30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Toy Soldier» - “The Toy Soldier Story Game”</a:t>
            </a:r>
            <a:r>
              <a:rPr lang="ru-RU" sz="30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ru-RU" sz="30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3000" b="1" cap="none" spc="50" dirty="0">
              <a:ln w="0">
                <a:solidFill>
                  <a:srgbClr val="00206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0140" t="48868" r="29867"/>
          <a:stretch/>
        </p:blipFill>
        <p:spPr>
          <a:xfrm>
            <a:off x="346841" y="1178843"/>
            <a:ext cx="2318971" cy="2708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338" b="3534"/>
          <a:stretch/>
        </p:blipFill>
        <p:spPr>
          <a:xfrm>
            <a:off x="438233" y="3671216"/>
            <a:ext cx="1968636" cy="2887239"/>
          </a:xfrm>
          <a:prstGeom prst="rect">
            <a:avLst/>
          </a:prstGeom>
        </p:spPr>
      </p:pic>
      <p:pic>
        <p:nvPicPr>
          <p:cNvPr id="4" name="Рисунок 3" descr="C:\Users\Админ\Pictures\images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95" b="5909"/>
          <a:stretch/>
        </p:blipFill>
        <p:spPr bwMode="auto">
          <a:xfrm>
            <a:off x="9004289" y="1398113"/>
            <a:ext cx="1990090" cy="1135118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352" y="2049517"/>
            <a:ext cx="4309242" cy="31084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8000" y="1896273"/>
            <a:ext cx="6096000" cy="30654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Daddy: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And what have I got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For my little Rose? 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A ballerina 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She can dance on her toes!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Rose: 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Thank you, Daddy! 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She’s beautiful too! 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She’s got a pretty pink skirt 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And pretty pink shoes! </a:t>
            </a:r>
            <a:endParaRPr lang="ru-RU" sz="1200" dirty="0" smtClean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4124" y="4845268"/>
            <a:ext cx="20260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Narrator: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And now it is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The end of the day. 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Time for the toys 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To come out and play.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92966" y="3184635"/>
            <a:ext cx="3037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Ted: 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Hello, I’m Ted. 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I’m a teddy bear. 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Look, my friends 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Are over there! </a:t>
            </a:r>
          </a:p>
          <a:p>
            <a:endParaRPr lang="en-US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That’s Dolly the doll 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And Jack in his box 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And Pip the puppet 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One of William’s socks!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8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276" y="536029"/>
            <a:ext cx="6906336" cy="451944"/>
          </a:xfrm>
        </p:spPr>
        <p:txBody>
          <a:bodyPr>
            <a:normAutofit fontScale="90000"/>
          </a:bodyPr>
          <a:lstStyle/>
          <a:p>
            <a:r>
              <a:rPr lang="ru-RU" b="1" cap="none" spc="50" dirty="0" smtClean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Ключи:</a:t>
            </a:r>
            <a:endParaRPr lang="ru-RU" b="1" cap="none" spc="50" dirty="0">
              <a:ln w="0">
                <a:solidFill>
                  <a:srgbClr val="00206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78" y="1136270"/>
            <a:ext cx="10833444" cy="4844116"/>
          </a:xfrm>
          <a:prstGeom prst="rect">
            <a:avLst/>
          </a:prstGeom>
        </p:spPr>
      </p:pic>
      <p:pic>
        <p:nvPicPr>
          <p:cNvPr id="5" name="Рисунок 4" descr="C:\Users\Админ\Pictures\toysoldier 5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57" y="387733"/>
            <a:ext cx="2466975" cy="1857375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499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39214"/>
            <a:ext cx="10967014" cy="2448231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9. </a:t>
            </a:r>
            <a:r>
              <a:rPr lang="ru-RU" sz="32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Конкурс № 9 – Грамматика и Говорение. «Пантомима. Снимите и озвучьте видео «В парке» - «</a:t>
            </a:r>
            <a:r>
              <a:rPr lang="en-US" sz="32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 the Park</a:t>
            </a:r>
            <a:r>
              <a:rPr lang="ru-RU" sz="32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»</a:t>
            </a:r>
            <a:br>
              <a:rPr lang="ru-RU" sz="32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3200" b="1" cap="none" spc="50" dirty="0">
              <a:ln w="0">
                <a:solidFill>
                  <a:srgbClr val="00206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81" y="2284605"/>
            <a:ext cx="2505075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90" y="4628164"/>
            <a:ext cx="2466975" cy="184785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98" y="2398905"/>
            <a:ext cx="2857500" cy="1600200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0" y="2398905"/>
            <a:ext cx="2847975" cy="1600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23" y="4628164"/>
            <a:ext cx="2581275" cy="177165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56" y="4499085"/>
            <a:ext cx="2543175" cy="17907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73644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67560"/>
            <a:ext cx="10624919" cy="1387364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   </a:t>
            </a:r>
            <a:r>
              <a:rPr lang="en-US" b="1" cap="none" spc="50" dirty="0" smtClean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</a:rPr>
              <a:t>The SUMMARY       </a:t>
            </a:r>
            <a:r>
              <a:rPr lang="ru-RU" b="1" cap="none" spc="50" dirty="0" smtClean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Подведение Итогов</a:t>
            </a:r>
            <a:endParaRPr lang="ru-RU" b="1" dirty="0">
              <a:ln w="0">
                <a:solidFill>
                  <a:schemeClr val="accent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765738"/>
            <a:ext cx="10624918" cy="409903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Команды угадывают название конечной звезды, до которой долетели, собрав из полученных за каждый конкурс букв </a:t>
            </a:r>
            <a:r>
              <a:rPr lang="ru-RU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слово </a:t>
            </a:r>
            <a:endParaRPr lang="en-US" b="1" spc="50" dirty="0" smtClean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</a:t>
            </a:r>
            <a:r>
              <a:rPr lang="ru-RU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</a:t>
            </a:r>
            <a:r>
              <a:rPr lang="en-US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   </a:t>
            </a:r>
            <a:r>
              <a:rPr lang="ru-RU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 </a:t>
            </a:r>
            <a:r>
              <a:rPr lang="en-US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  <a:r>
              <a:rPr lang="ru-RU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ru-RU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  </a:t>
            </a:r>
            <a:r>
              <a:rPr lang="en-US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S</a:t>
            </a:r>
            <a:r>
              <a:rPr lang="ru-RU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en-US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  </a:t>
            </a:r>
            <a:r>
              <a:rPr lang="en-US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L   </a:t>
            </a:r>
            <a:r>
              <a:rPr lang="ru-RU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  <a:endParaRPr lang="ru-RU" b="1" spc="50" dirty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7628" y="4767289"/>
            <a:ext cx="570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ru-RU" sz="5400" b="1" cap="none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32-конечная звезда 3"/>
          <p:cNvSpPr/>
          <p:nvPr/>
        </p:nvSpPr>
        <p:spPr>
          <a:xfrm>
            <a:off x="5545874" y="4776219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2817292" y="194441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0-конечная звезда 5"/>
          <p:cNvSpPr/>
          <p:nvPr/>
        </p:nvSpPr>
        <p:spPr>
          <a:xfrm>
            <a:off x="7788166" y="1944414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9641" y="94594"/>
            <a:ext cx="4277711" cy="1124606"/>
          </a:xfrm>
        </p:spPr>
        <p:txBody>
          <a:bodyPr/>
          <a:lstStyle/>
          <a:p>
            <a:pPr algn="ctr"/>
            <a:r>
              <a:rPr lang="ru-RU" b="1" cap="none" spc="50" dirty="0" smtClean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РЕФЛЕКСИЯ</a:t>
            </a:r>
            <a:endParaRPr lang="ru-RU" b="1" cap="none" spc="50" dirty="0">
              <a:ln w="0">
                <a:solidFill>
                  <a:srgbClr val="00206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94290"/>
            <a:ext cx="10645940" cy="5686097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Понравился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ли вам конкурс? Что больше всего понравилось? Какое задание было самым интересным для вас?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Положите балл в выбранную сумочку.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Розовая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очень понравилось, всё получалось, было легко и интересно, понравилось работать в команде! 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u="sng" dirty="0" smtClean="0"/>
          </a:p>
          <a:p>
            <a:pPr marL="0" indent="0" algn="ctr">
              <a:buNone/>
            </a:pPr>
            <a:r>
              <a:rPr lang="ru-RU" b="1" dirty="0" smtClean="0"/>
              <a:t>      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Жёлтая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понравилось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было интересно и весело работать в команде,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некоторые задания для меня были трудными, а некоторые –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неинтересными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!     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Фиолетовая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 было неинтересно, у меня ничто не получалось, в команде было трудно работать, задания были непонятными и трудными!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3" t="56742" b="9418"/>
          <a:stretch/>
        </p:blipFill>
        <p:spPr>
          <a:xfrm>
            <a:off x="10279610" y="1888897"/>
            <a:ext cx="903397" cy="891089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8" t="43601" r="153" b="2844"/>
          <a:stretch/>
        </p:blipFill>
        <p:spPr>
          <a:xfrm>
            <a:off x="9133490" y="5337613"/>
            <a:ext cx="977463" cy="989615"/>
          </a:xfrm>
          <a:prstGeom prst="ellipse">
            <a:avLst/>
          </a:prstGeom>
          <a:ln w="63500" cap="rnd">
            <a:solidFill>
              <a:srgbClr val="55257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1" t="43032" r="33658" b="4638"/>
          <a:stretch/>
        </p:blipFill>
        <p:spPr>
          <a:xfrm>
            <a:off x="558088" y="2933530"/>
            <a:ext cx="928686" cy="89527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2337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67862"/>
            <a:ext cx="10551347" cy="1460939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spc="50" dirty="0" smtClean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Elephant" panose="02020904090505020303" pitchFamily="18" charset="0"/>
              </a:rPr>
              <a:t>Мы достигли конечной звезды нашего соревнования</a:t>
            </a:r>
            <a:r>
              <a:rPr lang="ru-RU" b="1" cap="none" spc="50" dirty="0" smtClean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Elephant" panose="02020904090505020303" pitchFamily="18" charset="0"/>
              </a:rPr>
              <a:t/>
            </a:r>
            <a:br>
              <a:rPr lang="ru-RU" b="1" cap="none" spc="50" dirty="0" smtClean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Elephant" panose="02020904090505020303" pitchFamily="18" charset="0"/>
              </a:rPr>
            </a:br>
            <a:r>
              <a:rPr lang="en-US" b="1" cap="none" spc="50" dirty="0" smtClean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Elephant" panose="02020904090505020303" pitchFamily="18" charset="0"/>
              </a:rPr>
              <a:t>S </a:t>
            </a:r>
            <a:r>
              <a:rPr lang="en-US" b="1" cap="none" spc="50" dirty="0" smtClean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Elephant" panose="02020904090505020303" pitchFamily="18" charset="0"/>
              </a:rPr>
              <a:t>P O T L I G H T  4</a:t>
            </a:r>
            <a:endParaRPr lang="ru-RU" b="1" cap="none" spc="50" dirty="0">
              <a:ln w="0">
                <a:solidFill>
                  <a:schemeClr val="accent1"/>
                </a:solidFill>
              </a:ln>
              <a:solidFill>
                <a:schemeClr val="bg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45" y="2028497"/>
            <a:ext cx="3416939" cy="2168908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26" y="4607800"/>
            <a:ext cx="2466975" cy="1847850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942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248" y="273270"/>
            <a:ext cx="9028386" cy="87235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cap="none" spc="50" dirty="0" smtClean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Games/ Steps:         </a:t>
            </a:r>
            <a:r>
              <a:rPr lang="ru-RU" b="1" cap="none" spc="50" dirty="0" smtClean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Конкурсы:</a:t>
            </a:r>
            <a:endParaRPr lang="ru-RU" dirty="0">
              <a:ln w="0">
                <a:solidFill>
                  <a:schemeClr val="accent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355" y="1219200"/>
            <a:ext cx="10551347" cy="519211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Конкурс №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1. «Представление команд» - 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Introduce Your Team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!”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Конкурс № 2.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Кто лучше знает алфавит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?» -“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 you know the ABC well?”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Конкурс № 3. «Знаете ли вы название продуктов питания?» - 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Star Food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Конкурс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 4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 «Определи время старта и расстояние до финиша – до последней звезды» -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“Find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Star Time and Star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Distance”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Конкурс № 5.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«5 magic words»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или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«Guess School items &amp; School Subjects»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Конкурс №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Физкультминутка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«Dance to music!» - 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Танцуй под музыку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!»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7.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Конкурс №7 - Аудирование. «Угадай имя персонажа!» - 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Guess the Character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!»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8.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Конкурс №8 Чтение, Словарный запас и Грамматика.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Собери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прочитай и переведи сказку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Toy Soldier» - “The Toy Soldier Story Game”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9.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Конкурс № 9 – Грамматика и Говорение. «Пантомима. Снимите и озвучьте видео «В парке» - 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 the Park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641131" y="441435"/>
            <a:ext cx="705230" cy="704193"/>
          </a:xfrm>
          <a:prstGeom prst="irregularSeal1">
            <a:avLst/>
          </a:prstGeom>
          <a:solidFill>
            <a:srgbClr val="7030A0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10331669" y="441435"/>
            <a:ext cx="788275" cy="914400"/>
          </a:xfrm>
          <a:prstGeom prst="star6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3985"/>
            <a:ext cx="10498795" cy="14399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spc="50" dirty="0">
                <a:ln w="127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orte" panose="03060902040502070203" pitchFamily="66" charset="0"/>
              </a:rPr>
              <a:t>1. </a:t>
            </a:r>
            <a:r>
              <a:rPr lang="ru-RU" b="1" cap="none" spc="50" dirty="0">
                <a:ln w="127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Конкурс №</a:t>
            </a:r>
            <a:r>
              <a:rPr lang="en-US" b="1" cap="none" spc="50" dirty="0">
                <a:ln w="127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orte" panose="03060902040502070203" pitchFamily="66" charset="0"/>
              </a:rPr>
              <a:t> </a:t>
            </a:r>
            <a:r>
              <a:rPr lang="ru-RU" b="1" cap="none" spc="50" dirty="0">
                <a:ln w="127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 «Представление команд» - “</a:t>
            </a:r>
            <a:r>
              <a:rPr lang="en-US" b="1" cap="none" spc="50" dirty="0">
                <a:ln w="127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orte" panose="03060902040502070203" pitchFamily="66" charset="0"/>
              </a:rPr>
              <a:t>Introduce Your Team</a:t>
            </a:r>
            <a:r>
              <a:rPr lang="ru-RU" b="1" cap="none" spc="50" dirty="0">
                <a:ln w="127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!”</a:t>
            </a:r>
            <a:br>
              <a:rPr lang="ru-RU" b="1" cap="none" spc="50" dirty="0">
                <a:ln w="127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b="1" cap="none" spc="50" dirty="0">
              <a:ln w="12700">
                <a:solidFill>
                  <a:schemeClr val="accent1">
                    <a:lumMod val="75000"/>
                  </a:schemeClr>
                </a:solidFill>
              </a:ln>
              <a:solidFill>
                <a:schemeClr val="bg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196662"/>
            <a:ext cx="10498795" cy="4088524"/>
          </a:xfrm>
        </p:spPr>
        <p:txBody>
          <a:bodyPr/>
          <a:lstStyle/>
          <a:p>
            <a:pPr algn="ctr"/>
            <a:endParaRPr lang="ru-RU" sz="1600" b="1" dirty="0" smtClean="0">
              <a:solidFill>
                <a:schemeClr val="accent1"/>
              </a:solidFill>
            </a:endParaRPr>
          </a:p>
          <a:p>
            <a:pPr algn="ctr"/>
            <a:endParaRPr lang="ru-RU" sz="1600" b="1" dirty="0">
              <a:solidFill>
                <a:schemeClr val="accent1"/>
              </a:solidFill>
            </a:endParaRPr>
          </a:p>
          <a:p>
            <a:pPr algn="ctr"/>
            <a:endParaRPr lang="ru-RU" sz="1600" b="1" dirty="0" smtClean="0">
              <a:solidFill>
                <a:schemeClr val="accent1"/>
              </a:solidFill>
            </a:endParaRPr>
          </a:p>
          <a:p>
            <a:pPr algn="ctr"/>
            <a:endParaRPr lang="ru-RU" sz="1600" b="1" dirty="0">
              <a:solidFill>
                <a:schemeClr val="accent1"/>
              </a:solidFill>
            </a:endParaRPr>
          </a:p>
          <a:p>
            <a:pPr algn="ctr"/>
            <a:endParaRPr lang="ru-RU" sz="1600" b="1" dirty="0" smtClean="0">
              <a:solidFill>
                <a:schemeClr val="accent1"/>
              </a:solidFill>
            </a:endParaRPr>
          </a:p>
          <a:p>
            <a:pPr algn="ctr"/>
            <a:endParaRPr lang="ru-RU" sz="1600" b="1" dirty="0">
              <a:solidFill>
                <a:schemeClr val="accent1"/>
              </a:solidFill>
            </a:endParaRPr>
          </a:p>
          <a:p>
            <a:pPr algn="ctr"/>
            <a:endParaRPr lang="ru-RU" sz="16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Hello</a:t>
            </a:r>
            <a:r>
              <a:rPr lang="en-US" sz="1600" b="1" dirty="0">
                <a:solidFill>
                  <a:schemeClr val="accent1"/>
                </a:solidFill>
              </a:rPr>
              <a:t>! How are you Song</a:t>
            </a:r>
            <a:endParaRPr lang="ru-RU" sz="1600" dirty="0">
              <a:solidFill>
                <a:schemeClr val="accent1"/>
              </a:solidFill>
            </a:endParaRPr>
          </a:p>
          <a:p>
            <a:pPr algn="ctr"/>
            <a:r>
              <a:rPr lang="ru-RU" sz="1600" b="1" dirty="0">
                <a:solidFill>
                  <a:schemeClr val="accent1"/>
                </a:solidFill>
                <a:hlinkClick r:id="rId2"/>
              </a:rPr>
              <a:t>https://uchebnik.mos.ru/material_view/atomic_objects/9827000?menuReferrer=catalogue</a:t>
            </a:r>
            <a:endParaRPr lang="ru-RU" sz="1600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8"/>
          <a:stretch/>
        </p:blipFill>
        <p:spPr>
          <a:xfrm>
            <a:off x="2625213" y="1917290"/>
            <a:ext cx="6474542" cy="294967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135077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534" y="501446"/>
            <a:ext cx="8790039" cy="89965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4000" b="1" dirty="0" smtClean="0">
                <a:ln w="28575" cmpd="sng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oadway" panose="04040905080B02020502" pitchFamily="82" charset="0"/>
              </a:rPr>
              <a:t>TIMER</a:t>
            </a:r>
            <a:endParaRPr lang="ru-RU" sz="4000" b="1" dirty="0">
              <a:ln w="28575" cmpd="sng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0244" y="2979174"/>
            <a:ext cx="8185356" cy="2160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Arial Rounded MT Bold" panose="020F0704030504030204" pitchFamily="34" charset="0"/>
                <a:hlinkClick r:id="rId2"/>
              </a:rPr>
              <a:t>https</a:t>
            </a:r>
            <a:r>
              <a:rPr lang="en-US" b="1" dirty="0">
                <a:solidFill>
                  <a:schemeClr val="accent1"/>
                </a:solidFill>
                <a:latin typeface="Arial Rounded MT Bold" panose="020F0704030504030204" pitchFamily="34" charset="0"/>
                <a:hlinkClick r:id="rId2"/>
              </a:rPr>
              <a:t>://uchebnik.mos.ru/system/atomic_objects/files/001/588/875/transcoded/2_Minute_Countdown_Timer_-_YouTube_%</a:t>
            </a:r>
            <a:r>
              <a:rPr lang="en-US" b="1" dirty="0" smtClean="0">
                <a:solidFill>
                  <a:schemeClr val="accent1"/>
                </a:solidFill>
                <a:latin typeface="Arial Rounded MT Bold" panose="020F0704030504030204" pitchFamily="34" charset="0"/>
                <a:hlinkClick r:id="rId2"/>
              </a:rPr>
              <a:t>28480p%29.mp4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07" y="1234636"/>
            <a:ext cx="2419717" cy="1744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220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6195"/>
            <a:ext cx="10790032" cy="14600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spc="50" dirty="0">
                <a:ln w="1270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oadway" panose="04040905080B02020502" pitchFamily="82" charset="0"/>
              </a:rPr>
              <a:t>2. </a:t>
            </a:r>
            <a:r>
              <a:rPr lang="ru-RU" b="1" cap="none" spc="50" dirty="0">
                <a:ln w="1270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Конкурс № 2. </a:t>
            </a:r>
            <a:r>
              <a:rPr lang="en-US" b="1" cap="none" spc="50" dirty="0">
                <a:ln w="1270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oadway" panose="04040905080B02020502" pitchFamily="82" charset="0"/>
              </a:rPr>
              <a:t>«</a:t>
            </a:r>
            <a:r>
              <a:rPr lang="ru-RU" b="1" cap="none" spc="50" dirty="0">
                <a:ln w="1270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Кто лучше знает алфавит</a:t>
            </a:r>
            <a:r>
              <a:rPr lang="en-US" b="1" cap="none" spc="50" dirty="0">
                <a:ln w="1270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oadway" panose="04040905080B02020502" pitchFamily="82" charset="0"/>
              </a:rPr>
              <a:t>?» -“Do you know the ABC well?”</a:t>
            </a:r>
            <a:r>
              <a:rPr lang="ru-RU" b="1" cap="none" spc="50" dirty="0">
                <a:ln w="1270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ru-RU" b="1" cap="none" spc="50" dirty="0">
                <a:ln w="1270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b="1" cap="none" spc="50" dirty="0">
              <a:ln w="12700">
                <a:solidFill>
                  <a:schemeClr val="accent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976285"/>
            <a:ext cx="10790033" cy="4262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HJBMEU</a:t>
            </a:r>
            <a:r>
              <a:rPr lang="ru-RU" sz="4000" b="1" dirty="0" smtClean="0">
                <a:solidFill>
                  <a:schemeClr val="accent1"/>
                </a:solidFill>
              </a:rPr>
              <a:t> – </a:t>
            </a:r>
            <a:r>
              <a:rPr lang="en-US" sz="40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CPATLY</a:t>
            </a:r>
            <a:r>
              <a:rPr lang="ru-RU" sz="4000" b="1" dirty="0" smtClean="0">
                <a:solidFill>
                  <a:schemeClr val="accent1"/>
                </a:solidFill>
              </a:rPr>
              <a:t> – </a:t>
            </a:r>
            <a:r>
              <a:rPr lang="en-US" sz="40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FSMJOV </a:t>
            </a:r>
            <a:r>
              <a:rPr lang="ru-RU" sz="4000" b="1" dirty="0" smtClean="0">
                <a:solidFill>
                  <a:schemeClr val="accent1"/>
                </a:solidFill>
              </a:rPr>
              <a:t>– </a:t>
            </a:r>
            <a:endParaRPr lang="en-US" sz="40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ATKIRW</a:t>
            </a:r>
            <a:r>
              <a:rPr lang="ru-RU" sz="4000" b="1" dirty="0" smtClean="0">
                <a:solidFill>
                  <a:schemeClr val="accent1"/>
                </a:solidFill>
              </a:rPr>
              <a:t> – </a:t>
            </a:r>
            <a:r>
              <a:rPr lang="en-US" sz="40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DXNOGS - CPEWLY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2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5691"/>
            <a:ext cx="11188240" cy="16813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spc="50" dirty="0">
                <a:ln w="1905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3. </a:t>
            </a:r>
            <a:r>
              <a:rPr lang="ru-RU" b="1" cap="none" spc="50" dirty="0">
                <a:ln w="1905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Конкурс № 3. «Знаете ли вы название продуктов питания?» - “</a:t>
            </a:r>
            <a:r>
              <a:rPr lang="en-US" b="1" cap="none" spc="50" dirty="0">
                <a:ln w="1905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Star Food</a:t>
            </a:r>
            <a:r>
              <a:rPr lang="ru-RU" b="1" cap="none" spc="50" dirty="0">
                <a:ln w="1905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”</a:t>
            </a:r>
            <a:br>
              <a:rPr lang="ru-RU" b="1" cap="none" spc="50" dirty="0">
                <a:ln w="1905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b="1" cap="none" spc="50" dirty="0">
              <a:ln w="19050">
                <a:solidFill>
                  <a:schemeClr val="accent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74" y="4813738"/>
            <a:ext cx="1593221" cy="1593221"/>
          </a:xfrm>
          <a:ln w="38100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6" y="2485793"/>
            <a:ext cx="4414344" cy="293754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38648" y="2227007"/>
            <a:ext cx="50554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B E H J M U 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A C L P T Y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F J M O S V 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A I K R T W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D G N O S X 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BC E L PZ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9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1446"/>
            <a:ext cx="11188240" cy="2492477"/>
          </a:xfrm>
        </p:spPr>
        <p:txBody>
          <a:bodyPr>
            <a:normAutofit/>
          </a:bodyPr>
          <a:lstStyle/>
          <a:p>
            <a:pPr algn="ctr"/>
            <a:r>
              <a:rPr lang="en-US" b="1" cap="none" spc="50" dirty="0">
                <a:ln w="1905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4.</a:t>
            </a:r>
            <a:r>
              <a:rPr lang="ru-RU" b="1" cap="none" spc="50" dirty="0">
                <a:ln w="1905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Конкурс № 4.  «Определи время старта и расстояние до финиша – до последней звезды» - </a:t>
            </a:r>
            <a:r>
              <a:rPr lang="en-US" b="1" cap="none" spc="50" dirty="0">
                <a:ln w="1905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“Find the Star Time and Star Distance”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48" y="3119225"/>
            <a:ext cx="11813628" cy="3377380"/>
          </a:xfrm>
        </p:spPr>
        <p:txBody>
          <a:bodyPr>
            <a:normAutofit/>
          </a:bodyPr>
          <a:lstStyle/>
          <a:p>
            <a:endParaRPr lang="ru-RU" b="1" dirty="0" smtClean="0">
              <a:latin typeface="Broadway" panose="04040905080B02020502" pitchFamily="82" charset="0"/>
            </a:endParaRPr>
          </a:p>
          <a:p>
            <a:endParaRPr lang="ru-RU" b="1" dirty="0">
              <a:latin typeface="Broadway" panose="04040905080B02020502" pitchFamily="82" charset="0"/>
            </a:endParaRPr>
          </a:p>
          <a:p>
            <a:endParaRPr lang="ru-RU" b="1" dirty="0" smtClean="0">
              <a:latin typeface="Broadway" panose="04040905080B02020502" pitchFamily="82" charset="0"/>
            </a:endParaRPr>
          </a:p>
          <a:p>
            <a:endParaRPr lang="ru-RU" b="1" dirty="0">
              <a:latin typeface="Broadway" panose="04040905080B02020502" pitchFamily="82" charset="0"/>
            </a:endParaRPr>
          </a:p>
          <a:p>
            <a:endParaRPr lang="ru-RU" b="1" dirty="0" smtClean="0">
              <a:latin typeface="Broadway" panose="04040905080B02020502" pitchFamily="82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Twenty-eight </a:t>
            </a:r>
            <a:r>
              <a:rPr lang="en-US" sz="2400" b="1" dirty="0">
                <a:solidFill>
                  <a:schemeClr val="accent1"/>
                </a:solidFill>
                <a:latin typeface="Broadway" panose="04040905080B02020502" pitchFamily="82" charset="0"/>
              </a:rPr>
              <a:t>plus forty-five plus thirty minus ninety-six </a:t>
            </a:r>
            <a:r>
              <a:rPr lang="en-US" sz="2400" b="1" dirty="0" smtClean="0">
                <a:solidFill>
                  <a:schemeClr val="accent1"/>
                </a:solidFill>
                <a:latin typeface="Broadway" panose="04040905080B02020502" pitchFamily="82" charset="0"/>
              </a:rPr>
              <a:t>is   __________</a:t>
            </a:r>
            <a:endParaRPr lang="ru-RU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 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7" y="2878533"/>
            <a:ext cx="1824921" cy="1737642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473051"/>
            <a:ext cx="2143125" cy="2143125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44" y="2675791"/>
            <a:ext cx="1940384" cy="1940384"/>
          </a:xfrm>
          <a:prstGeom prst="ellipse">
            <a:avLst/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33" y="2791292"/>
            <a:ext cx="1506639" cy="150663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25" y="2791292"/>
            <a:ext cx="1430274" cy="1430274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538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25821"/>
            <a:ext cx="10981762" cy="2063419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5. Конкурс № 5. </a:t>
            </a:r>
            <a:r>
              <a:rPr lang="en-US" sz="3200" b="1" cap="none" spc="50" dirty="0" smtClean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</a:t>
            </a:r>
            <a:r>
              <a:rPr lang="ru-RU" sz="3200" b="1" cap="none" spc="50" dirty="0" smtClean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Школьные принадлежности</a:t>
            </a:r>
            <a:r>
              <a:rPr lang="en-US" sz="3200" b="1" cap="none" spc="50" dirty="0" smtClean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» </a:t>
            </a:r>
            <a:r>
              <a:rPr lang="ru-RU" sz="3200" b="1" cap="none" spc="50" dirty="0" smtClean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  <a:r>
              <a:rPr lang="en-US" sz="3200" b="1" cap="none" spc="50" dirty="0" smtClean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«Guess School </a:t>
            </a:r>
            <a:r>
              <a:rPr lang="en-US" sz="3200" b="1" cap="none" spc="50" dirty="0" smtClean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Objects»</a:t>
            </a:r>
            <a:r>
              <a:rPr lang="ru-RU" sz="32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ru-RU" sz="3200" b="1" cap="none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3200" b="1" cap="none" spc="50" dirty="0">
              <a:ln w="0">
                <a:solidFill>
                  <a:srgbClr val="00206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98" y="1950816"/>
            <a:ext cx="1498710" cy="138342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59" y="1639926"/>
            <a:ext cx="2648607" cy="2919686"/>
          </a:xfrm>
          <a:ln w="381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3"/>
          <a:stretch/>
        </p:blipFill>
        <p:spPr>
          <a:xfrm>
            <a:off x="7597979" y="2124372"/>
            <a:ext cx="1924870" cy="168592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88" y="4602872"/>
            <a:ext cx="2295525" cy="199072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80" y="4979313"/>
            <a:ext cx="2260807" cy="1490458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r="9295"/>
          <a:stretch/>
        </p:blipFill>
        <p:spPr>
          <a:xfrm>
            <a:off x="552477" y="1316967"/>
            <a:ext cx="1650125" cy="2143125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777413" y="4350460"/>
            <a:ext cx="1838325" cy="24955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962" y="1663804"/>
            <a:ext cx="2143125" cy="213360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7"/>
          <a:stretch/>
        </p:blipFill>
        <p:spPr>
          <a:xfrm>
            <a:off x="569084" y="3962901"/>
            <a:ext cx="1800225" cy="2364718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418897" y="2967335"/>
            <a:ext cx="237533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   B </a:t>
            </a:r>
          </a:p>
          <a:p>
            <a:pPr algn="ctr"/>
            <a:r>
              <a:rPr lang="en-US" sz="4000" b="1" cap="none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</a:t>
            </a:r>
          </a:p>
          <a:p>
            <a:pPr algn="ctr"/>
            <a:r>
              <a:rPr lang="en-US" sz="4000" b="1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    D</a:t>
            </a:r>
            <a:endParaRPr lang="ru-RU" sz="4000" b="1" cap="none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10518" y="3558255"/>
            <a:ext cx="23998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      F </a:t>
            </a:r>
          </a:p>
          <a:p>
            <a:pPr algn="ctr"/>
            <a:r>
              <a:rPr lang="en-US" sz="4000" b="1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endParaRPr lang="en-US" sz="4000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4000" b="1" cap="none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      H</a:t>
            </a:r>
            <a:endParaRPr lang="ru-RU" sz="4000" b="1" cap="none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45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1446"/>
            <a:ext cx="10804782" cy="12536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6. Конкурс №</a:t>
            </a:r>
            <a:r>
              <a:rPr lang="en-US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6. </a:t>
            </a:r>
            <a:r>
              <a:rPr lang="ru-RU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Физкультминутка</a:t>
            </a:r>
            <a:r>
              <a:rPr lang="en-US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«Dance to music!» - «</a:t>
            </a:r>
            <a:r>
              <a:rPr lang="ru-RU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Танцуй под музыку</a:t>
            </a:r>
            <a:r>
              <a:rPr lang="en-US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!»</a:t>
            </a:r>
            <a:r>
              <a:rPr lang="ru-RU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ru-RU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b="1" cap="none" spc="50" dirty="0">
              <a:ln w="0">
                <a:solidFill>
                  <a:schemeClr val="accent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95" y="3003977"/>
            <a:ext cx="4184634" cy="3134436"/>
          </a:xfrm>
          <a:ln w="57150">
            <a:solidFill>
              <a:schemeClr val="tx1">
                <a:lumMod val="85000"/>
              </a:schemeClr>
            </a:solidFill>
          </a:ln>
        </p:spPr>
      </p:pic>
      <p:sp>
        <p:nvSpPr>
          <p:cNvPr id="5" name="AutoShape 2" descr="C:\Users\%D0%90%D0%B4%D0%BC%D0%B8%D0%BD\Pictures\%D0%91%D0%B5%D0%B7 %D0%BD%D0%B0%D0%B7%D0%B2%D0%B0%D0%BD%D0%B8%D1%8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363" y="1521355"/>
            <a:ext cx="3314700" cy="1508576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63853" y="2275643"/>
            <a:ext cx="8345214" cy="2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7800" algn="ctr">
              <a:lnSpc>
                <a:spcPts val="935"/>
              </a:lnSpc>
              <a:spcAft>
                <a:spcPts val="0"/>
              </a:spcAft>
              <a:tabLst>
                <a:tab pos="440055" algn="l"/>
              </a:tabLst>
            </a:pPr>
            <a:r>
              <a:rPr lang="ru-RU" sz="16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 action="ppaction://hlinkfile"/>
              </a:rPr>
              <a:t>https://uchebnik.mos.ru/material_view/atomic_objects/6991227?menuReferrer=catalogue</a:t>
            </a:r>
            <a:endParaRPr lang="ru-RU" sz="16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294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548</TotalTime>
  <Words>467</Words>
  <Application>Microsoft Office PowerPoint</Application>
  <PresentationFormat>Широкоэкранный</PresentationFormat>
  <Paragraphs>116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Algerian</vt:lpstr>
      <vt:lpstr>Arial Black</vt:lpstr>
      <vt:lpstr>Arial Rounded MT Bold</vt:lpstr>
      <vt:lpstr>Broadway</vt:lpstr>
      <vt:lpstr>Century Gothic</vt:lpstr>
      <vt:lpstr>Elephant</vt:lpstr>
      <vt:lpstr>Forte</vt:lpstr>
      <vt:lpstr>Times New Roman</vt:lpstr>
      <vt:lpstr>Wingdings 3</vt:lpstr>
      <vt:lpstr>XO Thames</vt:lpstr>
      <vt:lpstr>Сектор</vt:lpstr>
      <vt:lpstr>Презентация PowerPoint</vt:lpstr>
      <vt:lpstr>Games/ Steps:         Конкурсы:</vt:lpstr>
      <vt:lpstr>1. Конкурс № 1. «Представление команд» - “Introduce Your Team!” </vt:lpstr>
      <vt:lpstr>TIMER</vt:lpstr>
      <vt:lpstr>2. Конкурс № 2. «Кто лучше знает алфавит?» -“Do you know the ABC well?” </vt:lpstr>
      <vt:lpstr>3. Конкурс № 3. «Знаете ли вы название продуктов питания?» - “Star Food” </vt:lpstr>
      <vt:lpstr>4. Конкурс № 4.  «Определи время старта и расстояние до финиша – до последней звезды» - “Find the Star Time and Star Distance” </vt:lpstr>
      <vt:lpstr>5. Конкурс № 5. «Школьные принадлежности» - «Guess School Objects» </vt:lpstr>
      <vt:lpstr>6. Конкурс №6. Физкультминутка. «Dance to music!» - «Танцуй под музыку!» </vt:lpstr>
      <vt:lpstr>7. Конкурс №7 - Аудирование. «Угадай имя персонажа!» - «Guess the Character!» </vt:lpstr>
      <vt:lpstr>8. Конкурс №8 Чтение, Словарный запас и Грамматика. «Собери, прочитай и переведи сказку The Toy Soldier» - “The Toy Soldier Story Game” </vt:lpstr>
      <vt:lpstr>Ключи:</vt:lpstr>
      <vt:lpstr>9. Конкурс № 9 – Грамматика и Говорение. «Пантомима. Снимите и озвучьте видео «В парке» - «In the Park» </vt:lpstr>
      <vt:lpstr>    The SUMMARY       Подведение Итогов</vt:lpstr>
      <vt:lpstr>РЕФЛЕКСИЯ</vt:lpstr>
      <vt:lpstr>Мы достигли конечной звезды нашего соревнования S P O T L I G H T 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39</cp:revision>
  <dcterms:created xsi:type="dcterms:W3CDTF">2022-05-16T12:25:26Z</dcterms:created>
  <dcterms:modified xsi:type="dcterms:W3CDTF">2022-06-01T13:13:19Z</dcterms:modified>
</cp:coreProperties>
</file>